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olors10.xml" ContentType="application/vnd.ms-office.chartcolor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style10.xml" ContentType="application/vnd.ms-office.chart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2" r:id="rId3"/>
    <p:sldId id="295" r:id="rId4"/>
    <p:sldId id="289" r:id="rId5"/>
    <p:sldId id="300" r:id="rId6"/>
    <p:sldId id="298" r:id="rId7"/>
    <p:sldId id="290" r:id="rId8"/>
    <p:sldId id="301" r:id="rId9"/>
    <p:sldId id="299" r:id="rId10"/>
    <p:sldId id="291" r:id="rId11"/>
    <p:sldId id="292" r:id="rId12"/>
    <p:sldId id="283" r:id="rId13"/>
    <p:sldId id="296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Титульні слайди" id="{A20B76A2-4316-477D-AF86-7429618BC60A}">
          <p14:sldIdLst>
            <p14:sldId id="257"/>
            <p14:sldId id="262"/>
            <p14:sldId id="295"/>
            <p14:sldId id="289"/>
            <p14:sldId id="300"/>
            <p14:sldId id="298"/>
            <p14:sldId id="290"/>
            <p14:sldId id="301"/>
            <p14:sldId id="299"/>
            <p14:sldId id="291"/>
            <p14:sldId id="292"/>
            <p14:sldId id="283"/>
            <p14:sldId id="296"/>
          </p14:sldIdLst>
        </p14:section>
        <p14:section name="Звичані інформаційні слайди" id="{400A2E87-DEDA-4406-A499-17582B272859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Черкашина Татьяна Александровна" initials="ЧТА" lastIdx="1" clrIdx="0">
    <p:extLst>
      <p:ext uri="{19B8F6BF-5375-455C-9EA6-DF929625EA0E}">
        <p15:presenceInfo xmlns:p15="http://schemas.microsoft.com/office/powerpoint/2012/main" xmlns="" userId="S-1-5-21-1292428093-1606980848-1957994488-13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CC"/>
    <a:srgbClr val="FF43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5256" autoAdjust="0"/>
  </p:normalViewPr>
  <p:slideViewPr>
    <p:cSldViewPr snapToGrid="0">
      <p:cViewPr varScale="1">
        <p:scale>
          <a:sx n="83" d="100"/>
          <a:sy n="83" d="100"/>
        </p:scale>
        <p:origin x="-63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8328371721712692E-2"/>
          <c:y val="5.3376213259213712E-2"/>
          <c:w val="0.94940598571011958"/>
          <c:h val="0.7081188599383614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денна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3.3984252179206729E-3"/>
                  <c:y val="-7.0261705489486634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42-4307-9DAC-4A579A6492A4}"/>
                </c:ext>
              </c:extLst>
            </c:dLbl>
            <c:dLbl>
              <c:idx val="1"/>
              <c:layout>
                <c:manualLayout>
                  <c:x val="-2.022241399687363E-2"/>
                  <c:y val="-5.1458861679229365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60-4F4E-AFE6-A0D7358791B8}"/>
                </c:ext>
              </c:extLst>
            </c:dLbl>
            <c:dLbl>
              <c:idx val="2"/>
              <c:layout>
                <c:manualLayout>
                  <c:x val="-6.7968504358413466E-3"/>
                  <c:y val="2.3420568496495399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91-48E7-B095-5CA5373DC661}"/>
                </c:ext>
              </c:extLst>
            </c:dLbl>
            <c:dLbl>
              <c:idx val="3"/>
              <c:layout>
                <c:manualLayout>
                  <c:x val="-5.6640420298678705E-3"/>
                  <c:y val="-9.368227398598159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67%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C91-48E7-B095-5CA5373DC661}"/>
                </c:ext>
              </c:extLst>
            </c:dLbl>
            <c:dLbl>
              <c:idx val="4"/>
              <c:layout>
                <c:manualLayout>
                  <c:x val="5.664042029867704E-3"/>
                  <c:y val="-2.3420568496495399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60-4F4E-AFE6-A0D7358791B8}"/>
                </c:ext>
              </c:extLst>
            </c:dLbl>
            <c:dLbl>
              <c:idx val="5"/>
              <c:layout>
                <c:manualLayout>
                  <c:x val="-2.4221584460009417E-3"/>
                  <c:y val="1.4316053010889273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91-48E7-B095-5CA5373DC661}"/>
                </c:ext>
              </c:extLst>
            </c:dLbl>
            <c:dLbl>
              <c:idx val="6"/>
              <c:layout>
                <c:manualLayout>
                  <c:x val="5.6640420298677864E-3"/>
                  <c:y val="1.4052341097897153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60-4F4E-AFE6-A0D7358791B8}"/>
                </c:ext>
              </c:extLst>
            </c:dLbl>
            <c:dLbl>
              <c:idx val="7"/>
              <c:layout>
                <c:manualLayout>
                  <c:x val="4.9931875399995091E-3"/>
                  <c:y val="-2.3088623431195032E-4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91-48E7-B095-5CA5373DC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ФБГЕ</c:v>
                </c:pt>
                <c:pt idx="1">
                  <c:v>ПФ</c:v>
                </c:pt>
                <c:pt idx="2">
                  <c:v>ФБіП</c:v>
                </c:pt>
                <c:pt idx="3">
                  <c:v>ФУІФЖМ</c:v>
                </c:pt>
                <c:pt idx="4">
                  <c:v>МФ</c:v>
                </c:pt>
                <c:pt idx="5">
                  <c:v>ФПІС</c:v>
                </c:pt>
                <c:pt idx="6">
                  <c:v>ФКНФМ</c:v>
                </c:pt>
                <c:pt idx="7">
                  <c:v>ФФВС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0.68300000000000005</c:v>
                </c:pt>
                <c:pt idx="1">
                  <c:v>0.71100000000000008</c:v>
                </c:pt>
                <c:pt idx="2">
                  <c:v>0.59299999999999997</c:v>
                </c:pt>
                <c:pt idx="3">
                  <c:v>0.67000000000000015</c:v>
                </c:pt>
                <c:pt idx="4">
                  <c:v>0.72800000000000009</c:v>
                </c:pt>
                <c:pt idx="5">
                  <c:v>0.79300000000000004</c:v>
                </c:pt>
                <c:pt idx="6">
                  <c:v>0.67300000000000015</c:v>
                </c:pt>
                <c:pt idx="7">
                  <c:v>0.505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460-4F4E-AFE6-A0D7358791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заочна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748413956734747E-2"/>
                  <c:y val="-3.513177481436981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30%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5702887546466332E-2"/>
                      <c:h val="3.372561863495336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1460-4F4E-AFE6-A0D7358791B8}"/>
                </c:ext>
              </c:extLst>
            </c:dLbl>
            <c:dLbl>
              <c:idx val="1"/>
              <c:layout>
                <c:manualLayout>
                  <c:x val="1.0539667248680436E-2"/>
                  <c:y val="7.0261705489486088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60-4F4E-AFE6-A0D7358791B8}"/>
                </c:ext>
              </c:extLst>
            </c:dLbl>
            <c:dLbl>
              <c:idx val="2"/>
              <c:layout>
                <c:manualLayout>
                  <c:x val="2.0882564785268093E-2"/>
                  <c:y val="4.878670390352645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60,9%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460-4F4E-AFE6-A0D7358791B8}"/>
                </c:ext>
              </c:extLst>
            </c:dLbl>
            <c:dLbl>
              <c:idx val="3"/>
              <c:layout>
                <c:manualLayout>
                  <c:x val="1.9848141235340868E-2"/>
                  <c:y val="6.1778664931700046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60-4F4E-AFE6-A0D7358791B8}"/>
                </c:ext>
              </c:extLst>
            </c:dLbl>
            <c:dLbl>
              <c:idx val="4"/>
              <c:layout>
                <c:manualLayout>
                  <c:x val="9.5052436987531595E-3"/>
                  <c:y val="7.9364376835840654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60-4F4E-AFE6-A0D7358791B8}"/>
                </c:ext>
              </c:extLst>
            </c:dLbl>
            <c:dLbl>
              <c:idx val="5"/>
              <c:layout>
                <c:manualLayout>
                  <c:x val="6.7968504358413466E-3"/>
                  <c:y val="-1.0734303223973561E-17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460-4F4E-AFE6-A0D7358791B8}"/>
                </c:ext>
              </c:extLst>
            </c:dLbl>
            <c:dLbl>
              <c:idx val="6"/>
              <c:layout>
                <c:manualLayout>
                  <c:x val="1.0687289131506123E-2"/>
                  <c:y val="7.0261705489486192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42-4307-9DAC-4A579A6492A4}"/>
                </c:ext>
              </c:extLst>
            </c:dLbl>
            <c:dLbl>
              <c:idx val="7"/>
              <c:layout>
                <c:manualLayout>
                  <c:x val="1.5362130750173382E-2"/>
                  <c:y val="9.8797916270176745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460-4F4E-AFE6-A0D7358791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ФБГЕ</c:v>
                </c:pt>
                <c:pt idx="1">
                  <c:v>ПФ</c:v>
                </c:pt>
                <c:pt idx="2">
                  <c:v>ФБіП</c:v>
                </c:pt>
                <c:pt idx="3">
                  <c:v>ФУІФЖМ</c:v>
                </c:pt>
                <c:pt idx="4">
                  <c:v>МФ</c:v>
                </c:pt>
                <c:pt idx="5">
                  <c:v>ФПІС</c:v>
                </c:pt>
                <c:pt idx="6">
                  <c:v>ФКНФМ</c:v>
                </c:pt>
                <c:pt idx="7">
                  <c:v>ФФВС</c:v>
                </c:pt>
              </c:strCache>
            </c:strRef>
          </c:cat>
          <c:val>
            <c:numRef>
              <c:f>Лист1!$C$2:$C$9</c:f>
              <c:numCache>
                <c:formatCode>0.0%</c:formatCode>
                <c:ptCount val="8"/>
                <c:pt idx="0">
                  <c:v>0.30000000000000004</c:v>
                </c:pt>
                <c:pt idx="1">
                  <c:v>0.83900000000000008</c:v>
                </c:pt>
                <c:pt idx="2">
                  <c:v>0.6090000000000001</c:v>
                </c:pt>
                <c:pt idx="3">
                  <c:v>0.73100000000000009</c:v>
                </c:pt>
                <c:pt idx="4">
                  <c:v>0.5</c:v>
                </c:pt>
                <c:pt idx="5">
                  <c:v>0.8610000000000001</c:v>
                </c:pt>
                <c:pt idx="6">
                  <c:v>0.87500000000000011</c:v>
                </c:pt>
                <c:pt idx="7">
                  <c:v>0.28600000000000003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460-4F4E-AFE6-A0D7358791B8}"/>
            </c:ext>
          </c:extLst>
        </c:ser>
        <c:dLbls>
          <c:showVal val="1"/>
        </c:dLbls>
        <c:gapWidth val="219"/>
        <c:overlap val="-27"/>
        <c:axId val="197286912"/>
        <c:axId val="197333760"/>
      </c:barChart>
      <c:catAx>
        <c:axId val="1972869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7333760"/>
        <c:crosses val="autoZero"/>
        <c:auto val="1"/>
        <c:lblAlgn val="ctr"/>
        <c:lblOffset val="100"/>
      </c:catAx>
      <c:valAx>
        <c:axId val="197333760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728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0B-48C0-A565-E86A52B99735}"/>
              </c:ext>
            </c:extLst>
          </c:dPt>
          <c:dPt>
            <c:idx val="1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70B-48C0-A565-E86A52B99735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70B-48C0-A565-E86A52B99735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70B-48C0-A565-E86A52B99735}"/>
              </c:ext>
            </c:extLst>
          </c:dPt>
          <c:dLbls>
            <c:dLbl>
              <c:idx val="0"/>
              <c:layout>
                <c:manualLayout>
                  <c:x val="-0.10214785651793525"/>
                  <c:y val="9.519052363476927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20,3%</a:t>
                    </a:r>
                  </a:p>
                </c:rich>
              </c:tx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70B-48C0-A565-E86A52B99735}"/>
                </c:ext>
              </c:extLst>
            </c:dLbl>
            <c:dLbl>
              <c:idx val="1"/>
              <c:layout>
                <c:manualLayout>
                  <c:x val="-6.3133748906386719E-2"/>
                  <c:y val="-0.2576010276994041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57%</a:t>
                    </a:r>
                  </a:p>
                </c:rich>
              </c:tx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70B-48C0-A565-E86A52B99735}"/>
                </c:ext>
              </c:extLst>
            </c:dLbl>
            <c:dLbl>
              <c:idx val="2"/>
              <c:layout>
                <c:manualLayout>
                  <c:x val="0.14195629192184314"/>
                  <c:y val="8.099616083157025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18,1%</a:t>
                    </a:r>
                  </a:p>
                </c:rich>
              </c:tx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70B-48C0-A565-E86A52B99735}"/>
                </c:ext>
              </c:extLst>
            </c:dLbl>
            <c:dLbl>
              <c:idx val="3"/>
              <c:layout>
                <c:manualLayout>
                  <c:x val="4.1157042869641294E-2"/>
                  <c:y val="7.725814040947565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4,6%</a:t>
                    </a:r>
                  </a:p>
                </c:rich>
              </c:tx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70B-48C0-A565-E86A52B997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відмінно</c:v>
                </c:pt>
                <c:pt idx="1">
                  <c:v>добре</c:v>
                </c:pt>
                <c:pt idx="2">
                  <c:v>задовільно</c:v>
                </c:pt>
                <c:pt idx="3">
                  <c:v>незадовільно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0.20300000000000001</c:v>
                </c:pt>
                <c:pt idx="1">
                  <c:v>0.56999999999999995</c:v>
                </c:pt>
                <c:pt idx="2" formatCode="0%">
                  <c:v>0.18100000000000002</c:v>
                </c:pt>
                <c:pt idx="3">
                  <c:v>4.6000000000000006E-2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70B-48C0-A565-E86A52B99735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D3D-43F7-B19A-79DC4D1828E2}"/>
              </c:ext>
            </c:extLst>
          </c:dPt>
          <c:dPt>
            <c:idx val="1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3D-43F7-B19A-79DC4D1828E2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D3D-43F7-B19A-79DC4D1828E2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D3D-43F7-B19A-79DC4D1828E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24,6%</a:t>
                    </a:r>
                  </a:p>
                </c:rich>
              </c:tx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D3D-43F7-B19A-79DC4D1828E2}"/>
                </c:ext>
              </c:extLst>
            </c:dLbl>
            <c:dLbl>
              <c:idx val="1"/>
              <c:layout>
                <c:manualLayout>
                  <c:x val="-0.16512467191601043"/>
                  <c:y val="-0.2066708077864563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42,1%</a:t>
                    </a:r>
                  </a:p>
                </c:rich>
              </c:tx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D3D-43F7-B19A-79DC4D1828E2}"/>
                </c:ext>
              </c:extLst>
            </c:dLbl>
            <c:dLbl>
              <c:idx val="2"/>
              <c:layout>
                <c:manualLayout>
                  <c:x val="0.18133238553514147"/>
                  <c:y val="-1.044602768309800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25%</a:t>
                    </a:r>
                  </a:p>
                </c:rich>
              </c:tx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D3D-43F7-B19A-79DC4D1828E2}"/>
                </c:ext>
              </c:extLst>
            </c:dLbl>
            <c:dLbl>
              <c:idx val="3"/>
              <c:layout>
                <c:manualLayout>
                  <c:x val="6.3392388451443585E-2"/>
                  <c:y val="9.537586569321573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8,2%</a:t>
                    </a:r>
                  </a:p>
                </c:rich>
              </c:tx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D3D-43F7-B19A-79DC4D1828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відмінно</c:v>
                </c:pt>
                <c:pt idx="1">
                  <c:v>добре</c:v>
                </c:pt>
                <c:pt idx="2">
                  <c:v>задовільно</c:v>
                </c:pt>
                <c:pt idx="3">
                  <c:v>незадовільно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0.24600000000000002</c:v>
                </c:pt>
                <c:pt idx="1">
                  <c:v>0.4210000000000001</c:v>
                </c:pt>
                <c:pt idx="2" formatCode="0%">
                  <c:v>0.25</c:v>
                </c:pt>
                <c:pt idx="3">
                  <c:v>8.2000000000000003E-2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D3D-43F7-B19A-79DC4D1828E2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597762765169434"/>
          <c:y val="4.0786430067011624E-2"/>
          <c:w val="0.8540223723483058"/>
          <c:h val="0.6171270061225905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0800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60239729327547E-2"/>
                  <c:y val="-4.568847381127587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95,7%</a:t>
                    </a:r>
                  </a:p>
                </c:rich>
              </c:tx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F4D-4D57-B3EF-9D3CE4C64A08}"/>
                </c:ext>
              </c:extLst>
            </c:dLbl>
            <c:dLbl>
              <c:idx val="1"/>
              <c:layout>
                <c:manualLayout>
                  <c:x val="-5.1628371925077285E-2"/>
                  <c:y val="-5.502275578168806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94%</a:t>
                    </a:r>
                  </a:p>
                </c:rich>
              </c:tx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35D-46BA-A88C-9688B46B836C}"/>
                </c:ext>
              </c:extLst>
            </c:dLbl>
            <c:dLbl>
              <c:idx val="2"/>
              <c:layout>
                <c:manualLayout>
                  <c:x val="-5.2550854793771556E-2"/>
                  <c:y val="-5.92807355884115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95,4%</a:t>
                    </a:r>
                  </a:p>
                </c:rich>
              </c:tx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14F-4235-880D-534BA72AF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зимова заліково-екзаменаційна сесія 2024/2025 року</c:v>
                </c:pt>
                <c:pt idx="1">
                  <c:v>літня заліково-екзаменаційна сесія 2024/2025 року</c:v>
                </c:pt>
                <c:pt idx="2">
                  <c:v>зимова заліково-екзаменаційна сесія 2025/2026 року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0.95700000000000007</c:v>
                </c:pt>
                <c:pt idx="1">
                  <c:v>0.94000000000000006</c:v>
                </c:pt>
                <c:pt idx="2">
                  <c:v>0.95400000000000007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4D-4D57-B3EF-9D3CE4C64A08}"/>
            </c:ext>
          </c:extLst>
        </c:ser>
        <c:dLbls>
          <c:showVal val="1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axId val="194296064"/>
        <c:axId val="195371008"/>
      </c:lineChart>
      <c:catAx>
        <c:axId val="1942960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371008"/>
        <c:crosses val="autoZero"/>
        <c:auto val="1"/>
        <c:lblAlgn val="ctr"/>
        <c:lblOffset val="100"/>
      </c:catAx>
      <c:valAx>
        <c:axId val="195371008"/>
        <c:scaling>
          <c:orientation val="minMax"/>
          <c:max val="1"/>
        </c:scaling>
        <c:axPos val="l"/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29606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3927665721263"/>
          <c:y val="3.1261186786788395E-2"/>
          <c:w val="0.87575858679821283"/>
          <c:h val="0.6336682845185772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0800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3701559762766206E-2"/>
                  <c:y val="-6.134151668714955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91,4%</a:t>
                    </a:r>
                  </a:p>
                </c:rich>
              </c:tx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7BA-485B-8247-92AC60B5B37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88,4%</a:t>
                    </a:r>
                  </a:p>
                </c:rich>
              </c:tx>
              <c:dLblPos val="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E5B-4B3D-8E19-8BB519A0360E}"/>
                </c:ext>
              </c:extLst>
            </c:dLbl>
            <c:dLbl>
              <c:idx val="2"/>
              <c:layout>
                <c:manualLayout>
                  <c:x val="-5.2550854793771556E-2"/>
                  <c:y val="-5.92807355884115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91,6%</a:t>
                    </a:r>
                  </a:p>
                </c:rich>
              </c:tx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7BA-485B-8247-92AC60B5B3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зимова заліково-екзаменаційна сесія 2024/2025 року</c:v>
                </c:pt>
                <c:pt idx="1">
                  <c:v>літня заліково-екзаменаційна сесія 2024/2025 року</c:v>
                </c:pt>
                <c:pt idx="2">
                  <c:v>зимова заліково-екзаменаційна сесія 2025/2026 року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0.91400000000000003</c:v>
                </c:pt>
                <c:pt idx="1">
                  <c:v>0.88400000000000001</c:v>
                </c:pt>
                <c:pt idx="2">
                  <c:v>0.91600000000000004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7BA-485B-8247-92AC60B5B37C}"/>
            </c:ext>
          </c:extLst>
        </c:ser>
        <c:dLbls>
          <c:showVal val="1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axId val="195450368"/>
        <c:axId val="195451904"/>
      </c:lineChart>
      <c:catAx>
        <c:axId val="1954503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451904"/>
        <c:crosses val="autoZero"/>
        <c:auto val="1"/>
        <c:lblAlgn val="ctr"/>
        <c:lblOffset val="100"/>
      </c:catAx>
      <c:valAx>
        <c:axId val="195451904"/>
        <c:scaling>
          <c:orientation val="minMax"/>
          <c:max val="1"/>
        </c:scaling>
        <c:axPos val="l"/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45036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 sz="1200">
          <a:solidFill>
            <a:schemeClr val="accent6">
              <a:lumMod val="50000"/>
            </a:schemeClr>
          </a:solidFill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3008694225721784"/>
          <c:y val="1.7067865370929546E-2"/>
          <c:w val="0.86883973097112854"/>
          <c:h val="0.7528678006273282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0800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7118110236220477E-2"/>
                  <c:y val="4.389247148037463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39-4DB0-826B-D91F5E34DA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зимова заліково-екзаменаційна сесія 2024/2025 року</c:v>
                </c:pt>
                <c:pt idx="1">
                  <c:v>літня  заліково-екзаменаційна сесія 2024/2025 року</c:v>
                </c:pt>
                <c:pt idx="2">
                  <c:v>зимова заліково-екзаменаційна сесія 2025/2026 року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0.51200000000000001</c:v>
                </c:pt>
                <c:pt idx="1">
                  <c:v>0.60500000000000009</c:v>
                </c:pt>
                <c:pt idx="2">
                  <c:v>0.67000000000000015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39-4DB0-826B-D91F5E34DA7B}"/>
            </c:ext>
          </c:extLst>
        </c:ser>
        <c:dLbls>
          <c:showVal val="1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axId val="195619840"/>
        <c:axId val="195625728"/>
      </c:lineChart>
      <c:catAx>
        <c:axId val="1956198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625728"/>
        <c:crosses val="autoZero"/>
        <c:auto val="1"/>
        <c:lblAlgn val="ctr"/>
        <c:lblOffset val="100"/>
      </c:catAx>
      <c:valAx>
        <c:axId val="195625728"/>
        <c:scaling>
          <c:orientation val="minMax"/>
          <c:max val="1"/>
          <c:min val="0.3000000000000001"/>
        </c:scaling>
        <c:axPos val="l"/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61984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>
          <a:solidFill>
            <a:schemeClr val="accent6">
              <a:lumMod val="50000"/>
            </a:schemeClr>
          </a:solidFill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58056102362205"/>
          <c:y val="1.9522435853752435E-2"/>
          <c:w val="0.86166633858267727"/>
          <c:h val="0.72885741601650367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0800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6377405949256353E-2"/>
                  <c:y val="3.276181964734151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23-4474-BBEE-99F6D7A972F0}"/>
                </c:ext>
              </c:extLst>
            </c:dLbl>
            <c:dLbl>
              <c:idx val="1"/>
              <c:layout>
                <c:manualLayout>
                  <c:x val="-6.649081364829397E-2"/>
                  <c:y val="4.6068399576286993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63-4A42-8D08-51A2DAF8B6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зимова заліково-екзаменаційна сесія 2024/2025 року</c:v>
                </c:pt>
                <c:pt idx="1">
                  <c:v>літня заліково-екзаменаційна сесія 2024/2025 року</c:v>
                </c:pt>
                <c:pt idx="2">
                  <c:v>зимова заліково-екзаменаційна сесія 2025/2026 року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0.83800000000000008</c:v>
                </c:pt>
                <c:pt idx="1">
                  <c:v>0.63200000000000012</c:v>
                </c:pt>
                <c:pt idx="2">
                  <c:v>0.77300000000000013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23-4474-BBEE-99F6D7A972F0}"/>
            </c:ext>
          </c:extLst>
        </c:ser>
        <c:dLbls>
          <c:showVal val="1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axId val="195700608"/>
        <c:axId val="195702144"/>
      </c:lineChart>
      <c:catAx>
        <c:axId val="1957006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702144"/>
        <c:crosses val="autoZero"/>
        <c:auto val="1"/>
        <c:lblAlgn val="ctr"/>
        <c:lblOffset val="100"/>
      </c:catAx>
      <c:valAx>
        <c:axId val="195702144"/>
        <c:scaling>
          <c:orientation val="minMax"/>
          <c:min val="0.4"/>
        </c:scaling>
        <c:axPos val="l"/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70060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 cmpd="sng"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3166781589789135E-2"/>
          <c:y val="9.6590936832772228E-2"/>
          <c:w val="0.93947302090994755"/>
          <c:h val="0.7094727423412853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денна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1.1464256967666384E-2"/>
                  <c:y val="9.1864441262314474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FF-4AF1-AEC4-6C101CFFEA62}"/>
                </c:ext>
              </c:extLst>
            </c:dLbl>
            <c:dLbl>
              <c:idx val="2"/>
              <c:layout>
                <c:manualLayout>
                  <c:x val="7.0137292369156909E-3"/>
                  <c:y val="2.2966152773379956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FF-4AF1-AEC4-6C101CFFEA62}"/>
                </c:ext>
              </c:extLst>
            </c:dLbl>
            <c:dLbl>
              <c:idx val="3"/>
              <c:layout>
                <c:manualLayout>
                  <c:x val="-1.553986780422223E-3"/>
                  <c:y val="9.677972945872033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93%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ADB-4CB7-9B1F-6AED8750778D}"/>
                </c:ext>
              </c:extLst>
            </c:dLbl>
            <c:dLbl>
              <c:idx val="4"/>
              <c:layout>
                <c:manualLayout>
                  <c:x val="-9.5885166837899952E-3"/>
                  <c:y val="-2.713566940426726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83,2%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601-4F9D-A0F5-0A1CEB44D8CD}"/>
                </c:ext>
              </c:extLst>
            </c:dLbl>
            <c:dLbl>
              <c:idx val="5"/>
              <c:layout>
                <c:manualLayout>
                  <c:x val="-1.7552498805729955E-2"/>
                  <c:y val="9.2127134663344441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DB-4CB7-9B1F-6AED8750778D}"/>
                </c:ext>
              </c:extLst>
            </c:dLbl>
            <c:dLbl>
              <c:idx val="6"/>
              <c:layout>
                <c:manualLayout>
                  <c:x val="4.2049239692816013E-3"/>
                  <c:y val="1.0265508618003604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01-4F9D-A0F5-0A1CEB44D8CD}"/>
                </c:ext>
              </c:extLst>
            </c:dLbl>
            <c:dLbl>
              <c:idx val="7"/>
              <c:layout>
                <c:manualLayout>
                  <c:x val="-1.3296889008134126E-2"/>
                  <c:y val="-3.7300599872491453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01-4F9D-A0F5-0A1CEB44D8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ФБГЕ</c:v>
                </c:pt>
                <c:pt idx="1">
                  <c:v>ПФ</c:v>
                </c:pt>
                <c:pt idx="2">
                  <c:v>ФБіП</c:v>
                </c:pt>
                <c:pt idx="3">
                  <c:v>ФУІФЖМ</c:v>
                </c:pt>
                <c:pt idx="4">
                  <c:v>МФ</c:v>
                </c:pt>
                <c:pt idx="5">
                  <c:v>ФПІС</c:v>
                </c:pt>
                <c:pt idx="6">
                  <c:v>ФКНФМ</c:v>
                </c:pt>
                <c:pt idx="7">
                  <c:v>ФФВС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0.93300000000000005</c:v>
                </c:pt>
                <c:pt idx="1">
                  <c:v>0.94699999999999995</c:v>
                </c:pt>
                <c:pt idx="2">
                  <c:v>0.97800000000000009</c:v>
                </c:pt>
                <c:pt idx="3">
                  <c:v>0.93</c:v>
                </c:pt>
                <c:pt idx="4" formatCode="0%">
                  <c:v>0.83200000000000007</c:v>
                </c:pt>
                <c:pt idx="5">
                  <c:v>0.93500000000000005</c:v>
                </c:pt>
                <c:pt idx="6">
                  <c:v>0.92300000000000004</c:v>
                </c:pt>
                <c:pt idx="7">
                  <c:v>0.87900000000000011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601-4F9D-A0F5-0A1CEB44D8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заочна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2.2796307127089039E-4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01-4F9D-A0F5-0A1CEB44D8CD}"/>
                </c:ext>
              </c:extLst>
            </c:dLbl>
            <c:dLbl>
              <c:idx val="1"/>
              <c:layout>
                <c:manualLayout>
                  <c:x val="1.319780294339944E-2"/>
                  <c:y val="4.593230554675979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96%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601-4F9D-A0F5-0A1CEB44D8CD}"/>
                </c:ext>
              </c:extLst>
            </c:dLbl>
            <c:dLbl>
              <c:idx val="2"/>
              <c:layout>
                <c:manualLayout>
                  <c:x val="1.2462978712661166E-2"/>
                  <c:y val="1.2830122622980583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01-4F9D-A0F5-0A1CEB44D8CD}"/>
                </c:ext>
              </c:extLst>
            </c:dLbl>
            <c:dLbl>
              <c:idx val="3"/>
              <c:layout>
                <c:manualLayout>
                  <c:x val="1.431234684587303E-2"/>
                  <c:y val="9.570737287646643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94%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601-4F9D-A0F5-0A1CEB44D8CD}"/>
                </c:ext>
              </c:extLst>
            </c:dLbl>
            <c:dLbl>
              <c:idx val="4"/>
              <c:layout>
                <c:manualLayout>
                  <c:x val="3.4158991537765319E-3"/>
                  <c:y val="3.672776085254699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601-4F9D-A0F5-0A1CEB44D8CD}"/>
                </c:ext>
              </c:extLst>
            </c:dLbl>
            <c:dLbl>
              <c:idx val="5"/>
              <c:layout>
                <c:manualLayout>
                  <c:x val="1.090965755531278E-2"/>
                  <c:y val="-1.9680579728937678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01-4F9D-A0F5-0A1CEB44D8CD}"/>
                </c:ext>
              </c:extLst>
            </c:dLbl>
            <c:dLbl>
              <c:idx val="6"/>
              <c:layout>
                <c:manualLayout>
                  <c:x val="6.8549933176280499E-3"/>
                  <c:y val="-3.100792296103518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601-4F9D-A0F5-0A1CEB44D8CD}"/>
                </c:ext>
              </c:extLst>
            </c:dLbl>
            <c:dLbl>
              <c:idx val="7"/>
              <c:layout>
                <c:manualLayout>
                  <c:x val="1.4298698081441305E-2"/>
                  <c:y val="1.0702950535789495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01-4F9D-A0F5-0A1CEB44D8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8"/>
                <c:pt idx="0">
                  <c:v>ФБГЕ</c:v>
                </c:pt>
                <c:pt idx="1">
                  <c:v>ПФ</c:v>
                </c:pt>
                <c:pt idx="2">
                  <c:v>ФБіП</c:v>
                </c:pt>
                <c:pt idx="3">
                  <c:v>ФУІФЖМ</c:v>
                </c:pt>
                <c:pt idx="4">
                  <c:v>МФ</c:v>
                </c:pt>
                <c:pt idx="5">
                  <c:v>ФПІС</c:v>
                </c:pt>
                <c:pt idx="6">
                  <c:v>ФКНФМ</c:v>
                </c:pt>
                <c:pt idx="7">
                  <c:v>ФФВС</c:v>
                </c:pt>
              </c:strCache>
            </c:strRef>
          </c:cat>
          <c:val>
            <c:numRef>
              <c:f>Лист1!$C$2:$C$10</c:f>
              <c:numCache>
                <c:formatCode>0.0%</c:formatCode>
                <c:ptCount val="9"/>
                <c:pt idx="0" formatCode="0%">
                  <c:v>1</c:v>
                </c:pt>
                <c:pt idx="1">
                  <c:v>0.96000000000000008</c:v>
                </c:pt>
                <c:pt idx="2">
                  <c:v>0.93100000000000005</c:v>
                </c:pt>
                <c:pt idx="3">
                  <c:v>0.94000000000000006</c:v>
                </c:pt>
                <c:pt idx="4" formatCode="0%">
                  <c:v>1</c:v>
                </c:pt>
                <c:pt idx="5">
                  <c:v>0.95400000000000007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601-4F9D-A0F5-0A1CEB44D8CD}"/>
            </c:ext>
          </c:extLst>
        </c:ser>
        <c:dLbls>
          <c:showVal val="1"/>
        </c:dLbls>
        <c:gapWidth val="219"/>
        <c:overlap val="-27"/>
        <c:axId val="197229184"/>
        <c:axId val="197194112"/>
      </c:barChart>
      <c:catAx>
        <c:axId val="1972291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7194112"/>
        <c:crosses val="autoZero"/>
        <c:auto val="1"/>
        <c:lblAlgn val="ctr"/>
        <c:lblOffset val="100"/>
      </c:catAx>
      <c:valAx>
        <c:axId val="197194112"/>
        <c:scaling>
          <c:orientation val="minMax"/>
          <c:max val="1"/>
          <c:min val="0.2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722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9324401939544662"/>
          <c:y val="0.91431509236100561"/>
          <c:w val="0.20934175086034557"/>
          <c:h val="7.42018312523045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D5CED-0D6A-4A61-95F9-48F5A16AFC03}" type="datetimeFigureOut">
              <a:rPr lang="uk-UA" smtClean="0"/>
              <a:pPr/>
              <a:t>23.03.2026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D4A98-35E7-4F44-89C9-BE48D7274B9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42595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D4A98-35E7-4F44-89C9-BE48D7274B9A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78471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D4A98-35E7-4F44-89C9-BE48D7274B9A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9800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23.03.2026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7376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23.03.2026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0569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23.03.2026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3859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23.03.2026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1094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23.03.2026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306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23.03.2026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7445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23.03.2026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9994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23.03.2026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7691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23.03.2026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6391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23.03.2026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6379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994F-20DC-44BD-AAA0-CBF3F40A2F4D}" type="datetimeFigureOut">
              <a:rPr lang="uk-UA" smtClean="0"/>
              <a:pPr/>
              <a:t>23.03.2026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259D-2A81-4B93-8591-84A7E958CF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4518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D994F-20DC-44BD-AAA0-CBF3F40A2F4D}" type="datetimeFigureOut">
              <a:rPr lang="uk-UA" smtClean="0"/>
              <a:pPr/>
              <a:t>23.03.2026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9259D-2A81-4B93-8591-84A7E958CF1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5696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351" y="1017037"/>
            <a:ext cx="10515600" cy="2411963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зимової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заліково-екзаменаційної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сесії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2025/2026 н. р.</a:t>
            </a:r>
            <a:b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денної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заочної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4111" y="5132506"/>
            <a:ext cx="10515600" cy="1162756"/>
          </a:xfrm>
        </p:spPr>
        <p:txBody>
          <a:bodyPr anchor="t">
            <a:norm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                                                Доповідач:   керівниця відділу забезпечення якості освіти</a:t>
            </a:r>
          </a:p>
          <a:p>
            <a:pPr algn="r"/>
            <a:r>
              <a:rPr lang="uk-UA" sz="2000" dirty="0">
                <a:solidFill>
                  <a:schemeClr val="tx1"/>
                </a:solidFill>
              </a:rPr>
              <a:t>                                                                      Черкашина Тетяна Олександрівна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2058476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B55D360-206E-64F3-BFEA-62A237CA888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7421" y="262918"/>
            <a:ext cx="8766808" cy="810838"/>
          </a:xfrm>
          <a:prstGeom prst="rect">
            <a:avLst/>
          </a:prstGeom>
        </p:spPr>
      </p:pic>
      <p:graphicFrame>
        <p:nvGraphicFramePr>
          <p:cNvPr id="14" name="Объект 6">
            <a:extLst>
              <a:ext uri="{FF2B5EF4-FFF2-40B4-BE49-F238E27FC236}">
                <a16:creationId xmlns:a16="http://schemas.microsoft.com/office/drawing/2014/main" xmlns="" id="{769F0A8E-009B-2205-2646-B37FDEBA29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49642925"/>
              </p:ext>
            </p:extLst>
          </p:nvPr>
        </p:nvGraphicFramePr>
        <p:xfrm>
          <a:off x="708535" y="939059"/>
          <a:ext cx="12225040" cy="5367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29787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8992DB-B694-42A2-5BC4-8B80CF2E7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664" y="335902"/>
            <a:ext cx="8632371" cy="733530"/>
          </a:xfrm>
        </p:spPr>
        <p:txBody>
          <a:bodyPr>
            <a:noAutofit/>
          </a:bodyPr>
          <a:lstStyle/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 якості знань здобувачів за факультетами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04447FDE-5541-1B68-2DFF-D2043537F4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09165849"/>
              </p:ext>
            </p:extLst>
          </p:nvPr>
        </p:nvGraphicFramePr>
        <p:xfrm>
          <a:off x="338667" y="1208314"/>
          <a:ext cx="11211075" cy="542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40121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2936393" y="2786880"/>
            <a:ext cx="2980267" cy="2151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uk-UA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54958" y="926729"/>
            <a:ext cx="9056511" cy="7769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25%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бакалаврського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FE8FA6C-C686-190E-EEFE-D58B5FDEFDB9}"/>
              </a:ext>
            </a:extLst>
          </p:cNvPr>
          <p:cNvSpPr txBox="1"/>
          <p:nvPr/>
        </p:nvSpPr>
        <p:spPr>
          <a:xfrm>
            <a:off x="654957" y="2564965"/>
            <a:ext cx="74548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культура) –0%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0%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0%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xmlns="" id="{F3F78EBE-4774-DB67-AB08-7E8B6CC9EBD1}"/>
              </a:ext>
            </a:extLst>
          </p:cNvPr>
          <p:cNvSpPr/>
          <p:nvPr/>
        </p:nvSpPr>
        <p:spPr>
          <a:xfrm>
            <a:off x="7900516" y="2229010"/>
            <a:ext cx="2177143" cy="239997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00052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A1B3DE-311C-2F44-7D48-0E1121FE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3" y="160844"/>
            <a:ext cx="10515600" cy="617369"/>
          </a:xfrm>
        </p:spPr>
        <p:txBody>
          <a:bodyPr>
            <a:normAutofit/>
          </a:bodyPr>
          <a:lstStyle/>
          <a:p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рішення: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1E468D-B09A-98FE-67F0-654EDE92C8F3}"/>
              </a:ext>
            </a:extLst>
          </p:cNvPr>
          <p:cNvSpPr txBox="1"/>
          <p:nvPr/>
        </p:nvSpPr>
        <p:spPr>
          <a:xfrm>
            <a:off x="252919" y="850152"/>
            <a:ext cx="11653736" cy="5445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180340" algn="l"/>
                <a:tab pos="630555" algn="l"/>
              </a:tabLst>
            </a:pPr>
            <a:r>
              <a:rPr lang="uk-UA" sz="1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Затвердити результати </a:t>
            </a:r>
            <a:r>
              <a:rPr lang="uk-UA" sz="19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зимової</a:t>
            </a:r>
            <a:r>
              <a:rPr lang="uk-UA" sz="1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9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заліково</a:t>
            </a:r>
            <a:r>
              <a:rPr lang="uk-UA" sz="1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-екзаменаційної сесії 2025/2026 н. р.                                                                  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180340" algn="l"/>
                <a:tab pos="630555" algn="l"/>
              </a:tabLst>
            </a:pPr>
            <a:r>
              <a:rPr lang="uk-UA" sz="1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Деканам факультетів спільно із завідувачами кафедр і гарантами ОП:</a:t>
            </a:r>
          </a:p>
          <a:p>
            <a:pPr marL="360363" lvl="0" indent="87313" algn="just">
              <a:lnSpc>
                <a:spcPct val="115000"/>
              </a:lnSpc>
              <a:buFont typeface="+mj-lt"/>
              <a:buAutoNum type="arabicParenR"/>
              <a:tabLst>
                <a:tab pos="630555" algn="l"/>
              </a:tabLst>
            </a:pPr>
            <a:r>
              <a:rPr lang="uk-UA" sz="1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розглянути результати </a:t>
            </a:r>
            <a:r>
              <a:rPr lang="uk-UA" sz="19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зимової</a:t>
            </a:r>
            <a:r>
              <a:rPr lang="uk-UA" sz="1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9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заліково</a:t>
            </a:r>
            <a:r>
              <a:rPr lang="uk-UA" sz="1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-екзаменаційної сесії та її динаміку на засіданнях кафедр, науково-методичних та вчених рад факультетів для визначення напрямів підвищення рівня успішності та якості знань здобувачів вищої освіти;</a:t>
            </a:r>
          </a:p>
          <a:p>
            <a:pPr marL="360363" lvl="0" indent="87313" algn="just">
              <a:lnSpc>
                <a:spcPct val="115000"/>
              </a:lnSpc>
              <a:buFont typeface="+mj-lt"/>
              <a:buAutoNum type="arabicParenR"/>
              <a:tabLst>
                <a:tab pos="630555" algn="l"/>
              </a:tabLst>
            </a:pPr>
            <a:r>
              <a:rPr lang="uk-UA" sz="1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залучати науково-педагогічних працівників, які викладають на освітніх програмах, що реалізуються на факультетах, до обговорення питань динаміки успішності та якості знань здобувачів; </a:t>
            </a:r>
          </a:p>
          <a:p>
            <a:pPr marL="360363" lvl="0" indent="87313" algn="just">
              <a:lnSpc>
                <a:spcPct val="115000"/>
              </a:lnSpc>
              <a:buFont typeface="+mj-lt"/>
              <a:buAutoNum type="arabicParenR"/>
              <a:tabLst>
                <a:tab pos="630555" algn="l"/>
              </a:tabLst>
            </a:pPr>
            <a:r>
              <a:rPr lang="uk-UA" sz="1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у разі необхідності, ініціювати перегляд та удосконалення навчально-методичного забезпечення освітніх програм;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 startAt="3"/>
              <a:tabLst>
                <a:tab pos="270510" algn="l"/>
                <a:tab pos="630555" algn="l"/>
              </a:tabLst>
            </a:pPr>
            <a:r>
              <a:rPr lang="uk-UA" sz="1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Деканам факультетів спільно із заступниками деканів із забезпечення якості освіти здійснювати контрольно-моніторингові функції щодо кореляції відвідувань здобувачами навчальних занять та складання ними форм контролю.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 startAt="3"/>
              <a:tabLst>
                <a:tab pos="180340" algn="l"/>
              </a:tabLst>
            </a:pPr>
            <a:r>
              <a:rPr lang="uk-UA" sz="1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Керівниці відділу забезпечення якості освіти </a:t>
            </a:r>
            <a:r>
              <a:rPr lang="uk-UA" sz="19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Т.Черкашиній</a:t>
            </a:r>
            <a:r>
              <a:rPr lang="uk-UA" sz="1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під час </a:t>
            </a:r>
            <a:r>
              <a:rPr lang="uk-UA" sz="19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літньої</a:t>
            </a:r>
            <a:r>
              <a:rPr lang="uk-UA" sz="1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9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заліково</a:t>
            </a:r>
            <a:r>
              <a:rPr lang="uk-UA" sz="1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-екзаменаційної сесії 202</a:t>
            </a:r>
            <a:r>
              <a:rPr lang="uk-UA" sz="19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uk-UA" sz="1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/2026 </a:t>
            </a:r>
            <a:r>
              <a:rPr lang="uk-UA" sz="19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1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здійснити контрольний моніторинг аналізу успішності та якості знань здобувачів, які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індивідуальний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графік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відвідування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занять у ІІ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семестрі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2025/2026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1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здобувачів, які 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склада</a:t>
            </a:r>
            <a:r>
              <a:rPr lang="uk-UA" sz="19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тимуть</a:t>
            </a:r>
            <a:r>
              <a:rPr lang="uk-UA" sz="1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літню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заліково-екзаменаційну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сесію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індивідуальні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терміни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9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698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89344" y="1001745"/>
            <a:ext cx="4715933" cy="733530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Денна форма навчання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10223" y="2182604"/>
            <a:ext cx="5537799" cy="377997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–  1695 здобувача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Академвідпустка –  7 здобувачів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Складали сесію –  1688 здобувачів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склали сесію – 139 здобувачів (8,2%)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0" y="1009669"/>
            <a:ext cx="4715933" cy="733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Заочна форма навчання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517534" y="2216555"/>
            <a:ext cx="5674466" cy="33753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–  552 здобувачі</a:t>
            </a:r>
            <a:endParaRPr lang="uk-UA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Академвідпустка –  6 здобувачів</a:t>
            </a:r>
            <a:endParaRPr lang="uk-UA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Складали сесію –  546 здобувачів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склали сесію –  25 здобувачів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</a:t>
            </a:r>
            <a:r>
              <a:rPr lang="en-US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uk-UA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47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0CF444E-AB6E-8F5E-F813-0CF643EFAD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306" y="1256795"/>
            <a:ext cx="10593388" cy="725487"/>
          </a:xfrm>
          <a:prstGeom prst="rect">
            <a:avLst/>
          </a:prstGeom>
        </p:spPr>
      </p:pic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xmlns="" id="{A397D41D-03C5-B557-ED63-EFCBDA33FD0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888037806"/>
              </p:ext>
            </p:extLst>
          </p:nvPr>
        </p:nvGraphicFramePr>
        <p:xfrm>
          <a:off x="283030" y="1982282"/>
          <a:ext cx="5714546" cy="4713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xmlns="" id="{36377447-5DE9-95A9-9EC3-592BFE6FF24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344101944"/>
              </p:ext>
            </p:extLst>
          </p:nvPr>
        </p:nvGraphicFramePr>
        <p:xfrm>
          <a:off x="6172200" y="2064728"/>
          <a:ext cx="6019800" cy="4630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7E6BD64-CABE-CF60-99A1-09A7F27173C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7179" y="162325"/>
            <a:ext cx="7382486" cy="1012024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3C271AFD-2AA9-B749-6FF4-70FE417CF2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05408506"/>
              </p:ext>
            </p:extLst>
          </p:nvPr>
        </p:nvGraphicFramePr>
        <p:xfrm>
          <a:off x="6096000" y="2064728"/>
          <a:ext cx="5486400" cy="448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CFB1AD7D-F4DB-B572-C5F9-3D8513E57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0042706"/>
              </p:ext>
            </p:extLst>
          </p:nvPr>
        </p:nvGraphicFramePr>
        <p:xfrm>
          <a:off x="511176" y="2064728"/>
          <a:ext cx="5486400" cy="4401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447296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0CF444E-AB6E-8F5E-F813-0CF643EFAD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306" y="1256795"/>
            <a:ext cx="10593388" cy="8309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B03830-D99E-0CAF-5CE7-68DC1CE3829E}"/>
              </a:ext>
            </a:extLst>
          </p:cNvPr>
          <p:cNvSpPr txBox="1"/>
          <p:nvPr/>
        </p:nvSpPr>
        <p:spPr>
          <a:xfrm>
            <a:off x="295276" y="410836"/>
            <a:ext cx="113331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Динаміка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показника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успішності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здобувачів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вищої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освіти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 результатами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зимових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сесій</a:t>
            </a:r>
            <a:endParaRPr lang="uk-UA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402D9D-FB46-9207-ADC3-27872BD649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488" y="2658138"/>
            <a:ext cx="5838088" cy="327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A408C-43A2-7A79-922C-B65607AFDB2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658139"/>
            <a:ext cx="5693735" cy="327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8104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0CF444E-AB6E-8F5E-F813-0CF643EFAD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306" y="1256795"/>
            <a:ext cx="10593388" cy="725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B03830-D99E-0CAF-5CE7-68DC1CE3829E}"/>
              </a:ext>
            </a:extLst>
          </p:cNvPr>
          <p:cNvSpPr txBox="1"/>
          <p:nvPr/>
        </p:nvSpPr>
        <p:spPr>
          <a:xfrm>
            <a:off x="295276" y="410836"/>
            <a:ext cx="113331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Динаміка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показника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успішності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здобувачів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вищої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освіти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 результатами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сесій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2024/2025 – 2025/2026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н.р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uk-UA" sz="240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16C91176-3D2D-DE62-D18D-06CBC81B2A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17917132"/>
              </p:ext>
            </p:extLst>
          </p:nvPr>
        </p:nvGraphicFramePr>
        <p:xfrm>
          <a:off x="6096000" y="2426379"/>
          <a:ext cx="6195237" cy="443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997AD080-E373-9647-AD25-6E933BED10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81730439"/>
              </p:ext>
            </p:extLst>
          </p:nvPr>
        </p:nvGraphicFramePr>
        <p:xfrm>
          <a:off x="0" y="2426379"/>
          <a:ext cx="6195237" cy="433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58951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0CF444E-AB6E-8F5E-F813-0CF643EFAD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306" y="1174875"/>
            <a:ext cx="10593388" cy="72548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5D14B8-7EEF-3477-BB8D-19D7E9E49C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00362"/>
            <a:ext cx="5724524" cy="51310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 з минулорічною зимовою сесією маємо:</a:t>
            </a:r>
          </a:p>
          <a:p>
            <a:pPr marL="0" indent="0" algn="just" rtl="0" fontAlgn="base">
              <a:buNone/>
            </a:pPr>
            <a:r>
              <a:rPr lang="ru-RU" sz="1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позитивна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динаміка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показника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абсолютної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успішності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факультетах: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ФФВС – 11,1%;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МФ– 9,7%;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ФПІС– 0,1%;</a:t>
            </a:r>
          </a:p>
          <a:p>
            <a:pPr marL="0" indent="0" algn="just" rtl="0" fontAlgn="base">
              <a:buNone/>
            </a:pPr>
            <a:r>
              <a:rPr lang="ru-RU" sz="1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зниження</a:t>
            </a:r>
            <a:r>
              <a:rPr lang="ru-RU" sz="18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показника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успішності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факультетах: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ФБП– 3,3%;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ПФ  – 2,3%.</a:t>
            </a:r>
          </a:p>
          <a:p>
            <a:pPr marL="457200" indent="-72000" algn="just" rtl="0">
              <a:lnSpc>
                <a:spcPct val="70000"/>
              </a:lnSpc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змінився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успішності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факультеті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72000" algn="just" rtl="0">
              <a:lnSpc>
                <a:spcPct val="70000"/>
              </a:lnSpc>
              <a:buNone/>
            </a:pP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біології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географії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екології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факультеті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72000" algn="just" rtl="0">
              <a:lnSpc>
                <a:spcPct val="70000"/>
              </a:lnSpc>
              <a:buNone/>
            </a:pP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комп'ютерних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наук, 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фізики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математики,</a:t>
            </a:r>
          </a:p>
          <a:p>
            <a:pPr marL="457200" indent="-72000" algn="just" rtl="0">
              <a:lnSpc>
                <a:spcPct val="70000"/>
              </a:lnSpc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тримаючи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високий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100%.</a:t>
            </a:r>
            <a:endParaRPr lang="ru-RU" sz="1200" b="0" dirty="0">
              <a:effectLst/>
            </a:endParaRPr>
          </a:p>
          <a:p>
            <a:pPr>
              <a:buNone/>
            </a:pPr>
            <a:r>
              <a:rPr lang="ru-RU" sz="1200" dirty="0"/>
              <a:t/>
            </a:r>
            <a:br>
              <a:rPr lang="ru-RU" sz="1200" dirty="0"/>
            </a:br>
            <a:endParaRPr lang="uk-UA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F6A0D7A6-E384-6DC8-BF18-A5ADFE2AA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701" y="1900362"/>
            <a:ext cx="5702299" cy="4938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 з минулорічною зимовою сесією маємо:</a:t>
            </a:r>
          </a:p>
          <a:p>
            <a:pPr marL="0" indent="0" algn="just" rtl="0" fontAlgn="base">
              <a:lnSpc>
                <a:spcPct val="80000"/>
              </a:lnSpc>
              <a:buNone/>
            </a:pPr>
            <a:r>
              <a:rPr lang="ru-RU" sz="20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збільшення</a:t>
            </a:r>
            <a:r>
              <a:rPr lang="ru-RU" sz="20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показника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абсолютної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успішності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факультетах:</a:t>
            </a:r>
            <a:endParaRPr lang="ru-RU" sz="20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algn="just" rtl="0" fontAlgn="base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ФБГЕ– на 5,4%;</a:t>
            </a:r>
          </a:p>
          <a:p>
            <a:pPr algn="just" rtl="0" fontAlgn="base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ФП – 3,6%;</a:t>
            </a:r>
          </a:p>
          <a:p>
            <a:pPr algn="just" rtl="0" fontAlgn="base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ФБП– на 1,5%;</a:t>
            </a:r>
          </a:p>
          <a:p>
            <a:pPr algn="just" rtl="0" fontAlgn="base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ФПІС – на 0,5%;</a:t>
            </a:r>
          </a:p>
          <a:p>
            <a:pPr algn="just" rtl="0" fontAlgn="base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МФ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на 0,4%.</a:t>
            </a:r>
          </a:p>
          <a:p>
            <a:pPr marL="0" indent="0" algn="just" rtl="0" fontAlgn="base">
              <a:lnSpc>
                <a:spcPct val="80000"/>
              </a:lnSpc>
              <a:buNone/>
            </a:pPr>
            <a:r>
              <a:rPr lang="ru-RU" sz="20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зниження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показника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успішності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факультетах:</a:t>
            </a:r>
            <a:endParaRPr lang="ru-RU" sz="20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algn="just" rtl="0" fontAlgn="base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ФФВС– на 2,9%;</a:t>
            </a:r>
          </a:p>
          <a:p>
            <a:pPr algn="just" rtl="0" fontAlgn="base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ФКМФМ– на 1,8%.</a:t>
            </a:r>
          </a:p>
          <a:p>
            <a:pPr marL="0" indent="0">
              <a:buNone/>
            </a:pPr>
            <a:endParaRPr lang="uk-UA" sz="19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B03830-D99E-0CAF-5CE7-68DC1CE3829E}"/>
              </a:ext>
            </a:extLst>
          </p:cNvPr>
          <p:cNvSpPr txBox="1"/>
          <p:nvPr/>
        </p:nvSpPr>
        <p:spPr>
          <a:xfrm>
            <a:off x="295276" y="410836"/>
            <a:ext cx="113331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Динаміка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показника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успішності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здобувачів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вищої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освіти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 результатами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зимових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сесій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235950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0CF444E-AB6E-8F5E-F813-0CF643EFAD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863" y="1500905"/>
            <a:ext cx="10593388" cy="7254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CC9BE38-7636-E414-7D8A-ED028D7B2324}"/>
              </a:ext>
            </a:extLst>
          </p:cNvPr>
          <p:cNvSpPr txBox="1"/>
          <p:nvPr/>
        </p:nvSpPr>
        <p:spPr>
          <a:xfrm>
            <a:off x="282102" y="352907"/>
            <a:ext cx="11468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Динаміка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показника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знань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здобувачів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вищої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освіти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 результатами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зимових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сесій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uk-UA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05A889-2D76-E708-78C2-100F6D0BE3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102" y="2543394"/>
            <a:ext cx="5638762" cy="299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8AD4C119-128D-1A98-0DEB-CBB747C2B77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6557" y="2543394"/>
            <a:ext cx="5830149" cy="299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750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0CF444E-AB6E-8F5E-F813-0CF643EFAD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4147" y="1315879"/>
            <a:ext cx="10951707" cy="7254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CC9BE38-7636-E414-7D8A-ED028D7B2324}"/>
              </a:ext>
            </a:extLst>
          </p:cNvPr>
          <p:cNvSpPr txBox="1"/>
          <p:nvPr/>
        </p:nvSpPr>
        <p:spPr>
          <a:xfrm>
            <a:off x="291527" y="314400"/>
            <a:ext cx="11468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Динаміка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показника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знань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здобувачів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вищої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освіти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 результатами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сесій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2024/2025 -</a:t>
            </a:r>
            <a:r>
              <a:rPr lang="ru-RU" sz="2400" b="1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2025/2026 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н.р.</a:t>
            </a:r>
            <a:endParaRPr lang="uk-UA" sz="2400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D3433711-716B-B7BD-4679-25524CB15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75622495"/>
              </p:ext>
            </p:extLst>
          </p:nvPr>
        </p:nvGraphicFramePr>
        <p:xfrm>
          <a:off x="0" y="2399584"/>
          <a:ext cx="6096000" cy="4293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4B331D6B-A036-23B4-6182-BC21CF6931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26336582"/>
              </p:ext>
            </p:extLst>
          </p:nvPr>
        </p:nvGraphicFramePr>
        <p:xfrm>
          <a:off x="6096001" y="2382329"/>
          <a:ext cx="6096000" cy="4475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56035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0CF444E-AB6E-8F5E-F813-0CF643EFAD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306" y="1256795"/>
            <a:ext cx="10593388" cy="7254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CC9BE38-7636-E414-7D8A-ED028D7B2324}"/>
              </a:ext>
            </a:extLst>
          </p:cNvPr>
          <p:cNvSpPr txBox="1"/>
          <p:nvPr/>
        </p:nvSpPr>
        <p:spPr>
          <a:xfrm>
            <a:off x="282102" y="352907"/>
            <a:ext cx="114689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Динаміка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показника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знань</a:t>
            </a:r>
            <a:r>
              <a:rPr lang="ru-RU" sz="24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здобувачів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вищої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освіти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 результатами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зимово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сесі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ї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uk-UA" sz="24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59B34DD-693A-0FE1-19DB-735DD6CA1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2102" y="2055173"/>
            <a:ext cx="5715473" cy="5123840"/>
          </a:xfrm>
        </p:spPr>
        <p:txBody>
          <a:bodyPr>
            <a:normAutofit fontScale="92500"/>
          </a:bodyPr>
          <a:lstStyle/>
          <a:p>
            <a:pPr marL="0" indent="0" algn="just"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сесії  показник якості знань здобувачів вищої освіти</a:t>
            </a:r>
            <a:r>
              <a:rPr lang="uk-UA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збільшився</a:t>
            </a:r>
            <a:r>
              <a:rPr lang="uk-UA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порівнянні з минулим роком на факультетах: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ФФВС– на 15,1%.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ПФ – на 10,7%;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ФПІС– на 6,9%;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ФБГЕ– на 9,5%;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ФКМФМ– на 6,8%;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МФ– на  6,8%;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ФБП– на 0,6%.</a:t>
            </a:r>
          </a:p>
          <a:p>
            <a:pPr marL="0" indent="0">
              <a:buNone/>
            </a:pPr>
            <a:r>
              <a:rPr lang="uk-UA" b="0" dirty="0">
                <a:effectLst/>
              </a:rPr>
              <a:t/>
            </a:r>
            <a:br>
              <a:rPr lang="uk-UA" b="0" dirty="0">
                <a:effectLst/>
              </a:rPr>
            </a:br>
            <a:endParaRPr lang="uk-UA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89C35685-AC88-6224-62C1-0527D9DB2D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955181"/>
            <a:ext cx="5715472" cy="532382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сесії  показник якості знань здобувачів вищої освіти:</a:t>
            </a:r>
          </a:p>
          <a:p>
            <a:pPr indent="0" algn="just" rtl="0" fontAlgn="base">
              <a:buNone/>
            </a:pPr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збільшився</a:t>
            </a:r>
            <a:r>
              <a:rPr lang="ru-RU" sz="2400" b="0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факультеті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ФФВС– 6,4%.</a:t>
            </a:r>
          </a:p>
          <a:p>
            <a:pPr indent="0" rtl="0" fontAlgn="base">
              <a:buNone/>
            </a:pPr>
            <a:r>
              <a:rPr lang="ru-RU" sz="24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зниження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факультеті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ru-RU" sz="24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ФБГЕ–38,8 %.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МФ – 33,9%;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ФБП– 14,4%;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ПФ – 7,2%;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ФКМФМ– 3,7%;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ФПІС– 1,5%.</a:t>
            </a:r>
          </a:p>
          <a:p>
            <a:pPr marL="0" indent="0">
              <a:buNone/>
            </a:pPr>
            <a:endParaRPr lang="uk-UA" sz="1700" dirty="0"/>
          </a:p>
        </p:txBody>
      </p:sp>
    </p:spTree>
    <p:extLst>
      <p:ext uri="{BB962C8B-B14F-4D97-AF65-F5344CB8AC3E}">
        <p14:creationId xmlns:p14="http://schemas.microsoft.com/office/powerpoint/2010/main" xmlns="" val="17630848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01285C"/>
      </a:dk1>
      <a:lt1>
        <a:srgbClr val="FFFFFF"/>
      </a:lt1>
      <a:dk2>
        <a:srgbClr val="003E75"/>
      </a:dk2>
      <a:lt2>
        <a:srgbClr val="F6E342"/>
      </a:lt2>
      <a:accent1>
        <a:srgbClr val="0058A8"/>
      </a:accent1>
      <a:accent2>
        <a:srgbClr val="3FA9F5"/>
      </a:accent2>
      <a:accent3>
        <a:srgbClr val="F6E342"/>
      </a:accent3>
      <a:accent4>
        <a:srgbClr val="75BDFF"/>
      </a:accent4>
      <a:accent5>
        <a:srgbClr val="6B6B6B"/>
      </a:accent5>
      <a:accent6>
        <a:srgbClr val="414141"/>
      </a:accent6>
      <a:hlink>
        <a:srgbClr val="FFFFFF"/>
      </a:hlink>
      <a:folHlink>
        <a:srgbClr val="FFFFFF"/>
      </a:folHlink>
    </a:clrScheme>
    <a:fontScheme name="KSU Ukraine">
      <a:majorFont>
        <a:latin typeface="Helvetica Bold"/>
        <a:ea typeface=""/>
        <a:cs typeface=""/>
      </a:majorFont>
      <a:minorFont>
        <a:latin typeface="Helvetic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5132</TotalTime>
  <Words>605</Words>
  <Application>Microsoft Office PowerPoint</Application>
  <PresentationFormat>Произвольный</PresentationFormat>
  <Paragraphs>134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 результати зимової заліково-екзаменаційної сесії 2025/2026 н. р.  денної та заочної форм навчання</vt:lpstr>
      <vt:lpstr>Денна форма навчання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Показник якості знань здобувачів за факультетами</vt:lpstr>
      <vt:lpstr>Нижче за 25% показник якості знань мають здобувачі освітніх програм першого (бакалаврського) рівня:</vt:lpstr>
      <vt:lpstr>Проєкт рішення: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Головна тема презентації на 2 строчки</dc:title>
  <dc:creator>Учетная запись Майкрософт</dc:creator>
  <cp:lastModifiedBy>Zoya</cp:lastModifiedBy>
  <cp:revision>169</cp:revision>
  <dcterms:created xsi:type="dcterms:W3CDTF">2022-07-21T13:42:41Z</dcterms:created>
  <dcterms:modified xsi:type="dcterms:W3CDTF">2026-03-23T15:23:19Z</dcterms:modified>
</cp:coreProperties>
</file>